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62" r:id="rId3"/>
    <p:sldId id="460" r:id="rId4"/>
    <p:sldId id="445" r:id="rId5"/>
    <p:sldId id="415" r:id="rId6"/>
    <p:sldId id="378" r:id="rId7"/>
    <p:sldId id="442" r:id="rId8"/>
    <p:sldId id="466" r:id="rId9"/>
    <p:sldId id="389" r:id="rId10"/>
    <p:sldId id="444" r:id="rId11"/>
    <p:sldId id="29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70C0"/>
    <a:srgbClr val="FF3300"/>
    <a:srgbClr val="FEC200"/>
    <a:srgbClr val="FF0066"/>
    <a:srgbClr val="800000"/>
    <a:srgbClr val="FFFF99"/>
    <a:srgbClr val="00CCFF"/>
    <a:srgbClr val="006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8725" autoAdjust="0"/>
  </p:normalViewPr>
  <p:slideViewPr>
    <p:cSldViewPr>
      <p:cViewPr varScale="1">
        <p:scale>
          <a:sx n="71" d="100"/>
          <a:sy n="71" d="100"/>
        </p:scale>
        <p:origin x="-1554" y="-102"/>
      </p:cViewPr>
      <p:guideLst>
        <p:guide orient="horz" pos="1253"/>
        <p:guide orient="horz" pos="391"/>
        <p:guide orient="horz" pos="4201"/>
        <p:guide orient="horz" pos="2840"/>
        <p:guide orient="horz" pos="981"/>
        <p:guide pos="5738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F5C1-A645-4B1D-B22E-40095126FF02}" type="datetimeFigureOut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57CFC-E1BF-4556-8A7A-3EA130A803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9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image" Target="../media/image19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EVIN_~1\AppData\Local\Temp\SNAGHTML1305e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21492"/>
            <a:ext cx="3262788" cy="14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4932040" y="2589357"/>
            <a:ext cx="0" cy="1199683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E:\▋kevin\【 2013 】Company Profile 改版\design\現用版_優化升級\圖片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4239090"/>
            <a:ext cx="9147968" cy="16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ADATA+slogan+R(EN).jpg"/>
          <p:cNvPicPr>
            <a:picLocks noChangeAspect="1"/>
          </p:cNvPicPr>
          <p:nvPr/>
        </p:nvPicPr>
        <p:blipFill>
          <a:blip r:embed="rId4" cstate="print"/>
          <a:srcRect l="8984" t="6522" r="5670" b="13043"/>
          <a:stretch>
            <a:fillRect/>
          </a:stretch>
        </p:blipFill>
        <p:spPr>
          <a:xfrm>
            <a:off x="461707" y="1196752"/>
            <a:ext cx="4326318" cy="2808312"/>
          </a:xfrm>
          <a:prstGeom prst="rect">
            <a:avLst/>
          </a:prstGeom>
        </p:spPr>
      </p:pic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456688" y="6472238"/>
            <a:ext cx="541261" cy="331787"/>
          </a:xfrm>
          <a:noFill/>
        </p:spPr>
        <p:txBody>
          <a:bodyPr/>
          <a:lstStyle/>
          <a:p>
            <a:fld id="{8F839686-59FB-4764-8D2D-C9B21941AA0E}" type="slidenum">
              <a:rPr lang="zh-TW" altLang="en-US" smtClean="0"/>
              <a:pPr/>
              <a:t>1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64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2285984" y="4230691"/>
            <a:ext cx="6462484" cy="776511"/>
            <a:chOff x="1595642" y="4230691"/>
            <a:chExt cx="5280360" cy="7765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" name="Picture 2" descr="C:\Users\KEVIN_~1\AppData\Local\Temp\SNAGHTML1a8276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684" y="4231030"/>
              <a:ext cx="1554824" cy="776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C:\Users\KEVIN_~1\AppData\Local\Temp\SNAGHTML190c00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642" y="4230692"/>
              <a:ext cx="1515041" cy="776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KEVIN_~1\AppData\Local\Temp\SNAGHTML1a8be5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972" y="4230691"/>
              <a:ext cx="2223030" cy="776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4" descr="C:\Users\KEVIN_~1\AppData\Local\Temp\SNAGHTML6149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718758"/>
            <a:ext cx="8631669" cy="2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KEVIN_~1\AppData\Local\Temp\SNAGHTML1902d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1" y="4241712"/>
            <a:ext cx="1959923" cy="75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EVIN_~1\AppData\Local\Temp\SNAGHTML18f92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736857"/>
            <a:ext cx="2509191" cy="7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EVIN_~1\AppData\Local\Temp\SNAGHTML18f1d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6857"/>
            <a:ext cx="2605397" cy="7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EVIN_~1\AppData\Local\Temp\SNAGHTML38adf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56" y="1736981"/>
            <a:ext cx="3029866" cy="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Text Box 5"/>
          <p:cNvSpPr txBox="1">
            <a:spLocks noChangeArrowheads="1"/>
          </p:cNvSpPr>
          <p:nvPr/>
        </p:nvSpPr>
        <p:spPr bwMode="auto">
          <a:xfrm>
            <a:off x="6884219" y="1789516"/>
            <a:ext cx="1526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 smtClean="0">
                <a:solidFill>
                  <a:schemeClr val="bg1"/>
                </a:solidFill>
                <a:cs typeface="Arial" pitchFamily="34" charset="0"/>
              </a:rPr>
              <a:t>MR 16</a:t>
            </a:r>
            <a:endParaRPr lang="en-US" altLang="zh-TW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45" name="Text Box 5"/>
          <p:cNvSpPr txBox="1">
            <a:spLocks noChangeArrowheads="1"/>
          </p:cNvSpPr>
          <p:nvPr/>
        </p:nvSpPr>
        <p:spPr bwMode="auto">
          <a:xfrm>
            <a:off x="2428860" y="4277671"/>
            <a:ext cx="1379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zh-CN" b="1" dirty="0" smtClean="0">
                <a:solidFill>
                  <a:schemeClr val="bg1"/>
                </a:solidFill>
                <a:cs typeface="Arial" pitchFamily="34" charset="0"/>
              </a:rPr>
              <a:t>Patio light</a:t>
            </a:r>
            <a:endParaRPr lang="en-US" altLang="zh-CN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23" name="Text Box 5"/>
          <p:cNvSpPr txBox="1">
            <a:spLocks noChangeArrowheads="1"/>
          </p:cNvSpPr>
          <p:nvPr/>
        </p:nvSpPr>
        <p:spPr bwMode="auto">
          <a:xfrm>
            <a:off x="4071934" y="1772816"/>
            <a:ext cx="1280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 smtClean="0">
                <a:solidFill>
                  <a:schemeClr val="bg1"/>
                </a:solidFill>
                <a:cs typeface="Arial" pitchFamily="34" charset="0"/>
              </a:rPr>
              <a:t>Panel </a:t>
            </a:r>
          </a:p>
          <a:p>
            <a:r>
              <a:rPr lang="en-US" altLang="zh-TW" b="1" dirty="0" smtClean="0">
                <a:solidFill>
                  <a:schemeClr val="bg1"/>
                </a:solidFill>
                <a:cs typeface="Arial" pitchFamily="34" charset="0"/>
              </a:rPr>
              <a:t>Light</a:t>
            </a:r>
            <a:endParaRPr lang="en-US" altLang="zh-TW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39" name="Text Box 5"/>
          <p:cNvSpPr txBox="1">
            <a:spLocks noChangeArrowheads="1"/>
          </p:cNvSpPr>
          <p:nvPr/>
        </p:nvSpPr>
        <p:spPr bwMode="auto">
          <a:xfrm>
            <a:off x="653283" y="4293096"/>
            <a:ext cx="141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Streetlight</a:t>
            </a:r>
          </a:p>
          <a:p>
            <a:endParaRPr lang="en-US" altLang="zh-TW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34" name="Text Box 5"/>
          <p:cNvSpPr txBox="1">
            <a:spLocks noChangeArrowheads="1"/>
          </p:cNvSpPr>
          <p:nvPr/>
        </p:nvSpPr>
        <p:spPr bwMode="auto">
          <a:xfrm>
            <a:off x="1428728" y="1820295"/>
            <a:ext cx="1432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bg1"/>
                </a:solidFill>
                <a:cs typeface="Arial" pitchFamily="34" charset="0"/>
              </a:rPr>
              <a:t>LED </a:t>
            </a:r>
          </a:p>
          <a:p>
            <a:r>
              <a:rPr lang="en-US" altLang="zh-TW" sz="1600" b="1" dirty="0" smtClean="0">
                <a:solidFill>
                  <a:schemeClr val="bg1"/>
                </a:solidFill>
                <a:cs typeface="Arial" pitchFamily="34" charset="0"/>
              </a:rPr>
              <a:t>Tube</a:t>
            </a:r>
            <a:endParaRPr lang="en-US" altLang="zh-TW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277689" y="4293096"/>
            <a:ext cx="17230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cs typeface="Arial" pitchFamily="34" charset="0"/>
              </a:rPr>
              <a:t>spot  lighting</a:t>
            </a:r>
          </a:p>
          <a:p>
            <a:endParaRPr lang="en-US" altLang="zh-CN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zh-TW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507" name="Rectangle 1026"/>
          <p:cNvSpPr txBox="1">
            <a:spLocks noChangeArrowheads="1"/>
          </p:cNvSpPr>
          <p:nvPr/>
        </p:nvSpPr>
        <p:spPr bwMode="ltGray">
          <a:xfrm>
            <a:off x="323528" y="332456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/>
            <a:r>
              <a:rPr kumimoji="1" lang="en-US" altLang="zh-TW" sz="3000" b="1" kern="0" dirty="0">
                <a:solidFill>
                  <a:srgbClr val="00B0F0"/>
                </a:solidFill>
              </a:rPr>
              <a:t>Product </a:t>
            </a:r>
            <a:r>
              <a:rPr kumimoji="1" lang="en-US" altLang="zh-TW" sz="3000" b="1" kern="0" dirty="0" smtClean="0">
                <a:solidFill>
                  <a:srgbClr val="00B0F0"/>
                </a:solidFill>
              </a:rPr>
              <a:t>Lines</a:t>
            </a:r>
            <a:r>
              <a:rPr kumimoji="1" lang="en-US" altLang="zh-TW" sz="2200" b="1" kern="0" dirty="0" smtClean="0">
                <a:solidFill>
                  <a:srgbClr val="00B0F0"/>
                </a:solidFill>
              </a:rPr>
              <a:t>-LED Lighting</a:t>
            </a:r>
            <a:endParaRPr kumimoji="1" lang="en-US" altLang="zh-TW" sz="2200" b="1" kern="0" dirty="0">
              <a:solidFill>
                <a:srgbClr val="00B0F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9" y="980728"/>
            <a:ext cx="856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dedicated to the design, manufacturing and sales of consumer and commercial product lines that make ADATA a complete storage solutions 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532440" y="6472238"/>
            <a:ext cx="465510" cy="331787"/>
          </a:xfrm>
          <a:noFill/>
        </p:spPr>
        <p:txBody>
          <a:bodyPr/>
          <a:lstStyle/>
          <a:p>
            <a:fld id="{FCFAEB5B-0C4B-4B44-A301-637C48CEB149}" type="slidenum">
              <a:rPr lang="zh-TW" altLang="en-US" smtClean="0"/>
              <a:pPr/>
              <a:t>10</a:t>
            </a:fld>
            <a:endParaRPr lang="en-US" altLang="zh-TW" dirty="0" smtClean="0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804248" y="4355812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Desk</a:t>
            </a:r>
            <a:r>
              <a:rPr lang="en-US" altLang="zh-TW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Lighting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33" name="Picture 2" descr="C:\Users\Kevin_Tsai\Desktop\---\LED_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86" y="5229200"/>
            <a:ext cx="5539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Kevin_Tsai\Desktop\---\LED_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98" y="4581128"/>
            <a:ext cx="1727194" cy="23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54" descr="2013-05-31_14291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034" y="2571744"/>
            <a:ext cx="2214578" cy="1514653"/>
          </a:xfrm>
          <a:prstGeom prst="rect">
            <a:avLst/>
          </a:prstGeom>
        </p:spPr>
      </p:pic>
      <p:pic>
        <p:nvPicPr>
          <p:cNvPr id="31" name="圖片 67" descr="2013-05-31_14312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28926" y="2571744"/>
            <a:ext cx="2933936" cy="1435589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2539798"/>
            <a:ext cx="1785950" cy="16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圖片 5" descr="KS03_1.tif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73168" y="5286388"/>
            <a:ext cx="1427064" cy="116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2" descr="IMG_1948-1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599138" y="5286388"/>
            <a:ext cx="1187044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4" descr="IMG_1938-1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500562" y="5314667"/>
            <a:ext cx="1214446" cy="12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7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Users\KEVIN_~1\AppData\Local\Temp\SNAGHTML132dae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" y="8620"/>
            <a:ext cx="914893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▋kevin\【 2013 】Company Profile 改版\design\現用版_優化升級\圖片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" y="3789040"/>
            <a:ext cx="9147968" cy="16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EVIN_~1\AppData\Local\Temp\SNAGHTML75935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2528900"/>
            <a:ext cx="41529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ADATA+slogan+R(EN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41390" y="44624"/>
            <a:ext cx="166396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KEVIN_~1\AppData\Local\Temp\SNAGHTML132dae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" y="8620"/>
            <a:ext cx="9148933" cy="76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1026"/>
          <p:cNvSpPr txBox="1">
            <a:spLocks noChangeArrowheads="1"/>
          </p:cNvSpPr>
          <p:nvPr/>
        </p:nvSpPr>
        <p:spPr bwMode="ltGray">
          <a:xfrm>
            <a:off x="228600" y="2921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zh-TW" sz="3200" b="1" dirty="0">
                <a:solidFill>
                  <a:schemeClr val="bg1"/>
                </a:solidFill>
              </a:rPr>
              <a:t>Global Service and Worldwide Presence</a:t>
            </a:r>
            <a:endParaRPr lang="en-US" altLang="zh-TW" sz="3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Rectangle 1026"/>
          <p:cNvSpPr txBox="1">
            <a:spLocks noChangeArrowheads="1"/>
          </p:cNvSpPr>
          <p:nvPr/>
        </p:nvSpPr>
        <p:spPr bwMode="ltGray">
          <a:xfrm>
            <a:off x="336228" y="134905"/>
            <a:ext cx="7105992" cy="56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ts val="2800"/>
              </a:lnSpc>
              <a:defRPr/>
            </a:pPr>
            <a:r>
              <a:rPr lang="en-US" altLang="zh-TW" sz="3000" b="1" kern="0" dirty="0">
                <a:solidFill>
                  <a:srgbClr val="FF6600"/>
                </a:solidFill>
              </a:rPr>
              <a:t>Global Service </a:t>
            </a:r>
            <a:r>
              <a:rPr lang="en-US" altLang="zh-TW" sz="3000" b="1" kern="0" dirty="0" smtClean="0">
                <a:solidFill>
                  <a:srgbClr val="FF6600"/>
                </a:solidFill>
              </a:rPr>
              <a:t>and Worldwide </a:t>
            </a:r>
            <a:r>
              <a:rPr lang="en-US" altLang="zh-TW" sz="3000" b="1" kern="0" dirty="0">
                <a:solidFill>
                  <a:srgbClr val="FF6600"/>
                </a:solidFill>
              </a:rPr>
              <a:t>Presence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532440" y="6472238"/>
            <a:ext cx="465510" cy="331787"/>
          </a:xfrm>
          <a:noFill/>
        </p:spPr>
        <p:txBody>
          <a:bodyPr/>
          <a:lstStyle/>
          <a:p>
            <a:fld id="{FCFAEB5B-0C4B-4B44-A301-637C48CEB149}" type="slidenum">
              <a:rPr lang="zh-TW" altLang="en-US" smtClean="0"/>
              <a:pPr/>
              <a:t>2</a:t>
            </a:fld>
            <a:endParaRPr lang="en-US" altLang="zh-TW" dirty="0" smtClean="0"/>
          </a:p>
        </p:txBody>
      </p:sp>
      <p:pic>
        <p:nvPicPr>
          <p:cNvPr id="12" name="Picture 4" descr="C:\Users\KEVIN_~1\AppData\Local\Temp\SNAGHTML6149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836712"/>
            <a:ext cx="8775686" cy="2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 descr="改地圖_2013-1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1412777"/>
            <a:ext cx="7945729" cy="4752528"/>
          </a:xfrm>
          <a:prstGeom prst="rect">
            <a:avLst/>
          </a:prstGeom>
        </p:spPr>
      </p:pic>
      <p:pic>
        <p:nvPicPr>
          <p:cNvPr id="14" name="Picture 2" descr="C:\Users\KEVIN_~1\AppData\Local\Temp\SNAGHTML134007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97005"/>
            <a:ext cx="1691680" cy="22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ADATA+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908370" y="4509120"/>
            <a:ext cx="1128125" cy="648072"/>
          </a:xfrm>
          <a:prstGeom prst="rect">
            <a:avLst/>
          </a:prstGeom>
        </p:spPr>
      </p:pic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456688" y="6472238"/>
            <a:ext cx="541261" cy="331787"/>
          </a:xfrm>
          <a:noFill/>
        </p:spPr>
        <p:txBody>
          <a:bodyPr/>
          <a:lstStyle/>
          <a:p>
            <a:fld id="{8F839686-59FB-4764-8D2D-C9B21941AA0E}" type="slidenum">
              <a:rPr lang="zh-TW" altLang="en-US" smtClean="0"/>
              <a:pPr/>
              <a:t>2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964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KEVIN_~1\AppData\Local\Temp\SNAGHTML13336f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" y="0"/>
            <a:ext cx="6042655" cy="59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699792" y="3717032"/>
            <a:ext cx="5130570" cy="58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ctr">
              <a:spcBef>
                <a:spcPct val="60000"/>
              </a:spcBef>
              <a:buClr>
                <a:srgbClr val="003399"/>
              </a:buClr>
              <a:buSzPct val="75000"/>
              <a:defRPr/>
            </a:pPr>
            <a:r>
              <a:rPr lang="en-US" altLang="zh-TW" sz="3200" b="1" kern="0" noProof="0" dirty="0" smtClean="0">
                <a:solidFill>
                  <a:srgbClr val="FF0066"/>
                </a:solidFill>
              </a:rPr>
              <a:t>C</a:t>
            </a:r>
            <a:r>
              <a:rPr lang="en-US" altLang="zh-CN" sz="3200" b="1" kern="0" noProof="0" dirty="0" smtClean="0">
                <a:solidFill>
                  <a:srgbClr val="FF0066"/>
                </a:solidFill>
              </a:rPr>
              <a:t>hina Suzhou Introduction</a:t>
            </a:r>
            <a:endParaRPr kumimoji="1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5" name="Picture 8" descr="C:\Users\KEVIN_~1\AppData\Local\Temp\SNAGHTML13ae7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29" y="2888940"/>
            <a:ext cx="1815814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532440" y="6472238"/>
            <a:ext cx="465510" cy="331787"/>
          </a:xfrm>
          <a:noFill/>
        </p:spPr>
        <p:txBody>
          <a:bodyPr/>
          <a:lstStyle/>
          <a:p>
            <a:fld id="{FCFAEB5B-0C4B-4B44-A301-637C48CEB149}" type="slidenum">
              <a:rPr lang="zh-TW" altLang="en-US" smtClean="0"/>
              <a:pPr/>
              <a:t>3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762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KEVIN_~1\AppData\Local\Temp\SNAGHTML13400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97005"/>
            <a:ext cx="1691680" cy="22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/>
          </p:cNvSpPr>
          <p:nvPr/>
        </p:nvSpPr>
        <p:spPr bwMode="auto">
          <a:xfrm>
            <a:off x="331758" y="-28575"/>
            <a:ext cx="77485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1" kern="0" dirty="0" smtClean="0">
                <a:solidFill>
                  <a:srgbClr val="FF0066"/>
                </a:solidFill>
              </a:rPr>
              <a:t>China Suzhou Factory Introduction</a:t>
            </a:r>
            <a:endParaRPr lang="zh-CN" altLang="zh-TW" sz="3000" b="1" kern="0" dirty="0">
              <a:solidFill>
                <a:srgbClr val="FF0066"/>
              </a:solidFill>
            </a:endParaRPr>
          </a:p>
        </p:txBody>
      </p:sp>
      <p:sp>
        <p:nvSpPr>
          <p:cNvPr id="22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456688" y="6472238"/>
            <a:ext cx="541261" cy="331787"/>
          </a:xfrm>
          <a:noFill/>
        </p:spPr>
        <p:txBody>
          <a:bodyPr/>
          <a:lstStyle/>
          <a:p>
            <a:fld id="{8F839686-59FB-4764-8D2D-C9B21941AA0E}" type="slidenum">
              <a:rPr lang="zh-TW" altLang="en-US" smtClean="0"/>
              <a:pPr/>
              <a:t>4</a:t>
            </a:fld>
            <a:endParaRPr lang="en-US" altLang="zh-TW" dirty="0" smtClean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43438" y="1454310"/>
            <a:ext cx="4410075" cy="19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438275" indent="-1438275">
              <a:lnSpc>
                <a:spcPct val="125000"/>
              </a:lnSpc>
              <a:tabLst>
                <a:tab pos="1438275" algn="l"/>
              </a:tabLst>
            </a:pP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Established:      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January,</a:t>
            </a: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  <a:p>
            <a:pPr marL="1438275" lvl="0" indent="-1438275">
              <a:lnSpc>
                <a:spcPct val="125000"/>
              </a:lnSpc>
              <a:tabLst>
                <a:tab pos="1438275" algn="l"/>
              </a:tabLst>
            </a:pPr>
            <a:r>
              <a:rPr lang="en-US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employees: 1000</a:t>
            </a:r>
            <a:endParaRPr lang="en-US" altLang="zh-TW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38275" indent="-1438275">
              <a:lnSpc>
                <a:spcPct val="125000"/>
              </a:lnSpc>
              <a:tabLst>
                <a:tab pos="1438275" algn="l"/>
              </a:tabLst>
            </a:pPr>
            <a:r>
              <a:rPr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Lines:</a:t>
            </a:r>
            <a:r>
              <a:rPr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DRAM </a:t>
            </a:r>
            <a:r>
              <a:rPr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USB </a:t>
            </a:r>
            <a:r>
              <a:rPr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Flash Drives, </a:t>
            </a:r>
            <a:endParaRPr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38275" indent="-1438275">
              <a:lnSpc>
                <a:spcPct val="125000"/>
              </a:lnSpc>
              <a:tabLst>
                <a:tab pos="1438275" algn="l"/>
              </a:tabLst>
            </a:pP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External </a:t>
            </a:r>
            <a:r>
              <a:rPr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Hard Drives,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Solid </a:t>
            </a:r>
            <a:r>
              <a:rPr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Drives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1438275" indent="-1438275">
              <a:lnSpc>
                <a:spcPct val="125000"/>
              </a:lnSpc>
              <a:tabLst>
                <a:tab pos="1438275" algn="l"/>
              </a:tabLst>
            </a:pPr>
            <a:r>
              <a:rPr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Lighting</a:t>
            </a:r>
            <a:endParaRPr lang="en-US" altLang="zh-TW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532440" y="6472238"/>
            <a:ext cx="465510" cy="331787"/>
          </a:xfrm>
          <a:noFill/>
        </p:spPr>
        <p:txBody>
          <a:bodyPr/>
          <a:lstStyle/>
          <a:p>
            <a:fld id="{FCFAEB5B-0C4B-4B44-A301-637C48CEB149}" type="slidenum">
              <a:rPr lang="zh-TW" altLang="en-US" smtClean="0"/>
              <a:pPr/>
              <a:t>4</a:t>
            </a:fld>
            <a:endParaRPr lang="en-US" altLang="zh-TW" dirty="0" smtClean="0"/>
          </a:p>
        </p:txBody>
      </p:sp>
      <p:pic>
        <p:nvPicPr>
          <p:cNvPr id="14" name="Picture 2" descr="C:\Users\KEVIN_~1\AppData\Local\Temp\SNAGHTML13400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97005"/>
            <a:ext cx="1691680" cy="22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01" y="1445429"/>
            <a:ext cx="367240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395536" y="934776"/>
            <a:ext cx="1548822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38275" indent="-1438275">
              <a:lnSpc>
                <a:spcPct val="125000"/>
              </a:lnSpc>
              <a:tabLst>
                <a:tab pos="1438275" algn="l"/>
              </a:tabLst>
            </a:pPr>
            <a:r>
              <a:rPr lang="en-US" altLang="zh-CN" b="1" dirty="0" smtClean="0">
                <a:solidFill>
                  <a:srgbClr val="0070C0"/>
                </a:solidFill>
              </a:rPr>
              <a:t>SuZhou, China</a:t>
            </a:r>
          </a:p>
        </p:txBody>
      </p:sp>
      <p:pic>
        <p:nvPicPr>
          <p:cNvPr id="17" name="圖片 17" descr="ADATA+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956376" y="4509120"/>
            <a:ext cx="1128125" cy="648072"/>
          </a:xfrm>
          <a:prstGeom prst="rect">
            <a:avLst/>
          </a:prstGeom>
        </p:spPr>
      </p:pic>
      <p:graphicFrame>
        <p:nvGraphicFramePr>
          <p:cNvPr id="18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97598"/>
              </p:ext>
            </p:extLst>
          </p:nvPr>
        </p:nvGraphicFramePr>
        <p:xfrm>
          <a:off x="1403648" y="4000504"/>
          <a:ext cx="5625625" cy="16321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81209"/>
                <a:gridCol w="1872208"/>
                <a:gridCol w="1872208"/>
              </a:tblGrid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SMT </a:t>
                      </a:r>
                    </a:p>
                  </a:txBody>
                  <a:tcPr marT="45695" marB="456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D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Suzhou, China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12 Lines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Module / Monthly</a:t>
                      </a:r>
                    </a:p>
                  </a:txBody>
                  <a:tcPr marT="45695" marB="456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D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Suzhou, China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2.5 M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Flash / Monthly</a:t>
                      </a:r>
                    </a:p>
                  </a:txBody>
                  <a:tcPr marT="45695" marB="456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D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Suzhou, China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3.5 M 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LED/Monthly</a:t>
                      </a:r>
                    </a:p>
                  </a:txBody>
                  <a:tcPr marT="45695" marB="456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D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Suzhou, China</a:t>
                      </a: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328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200 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4" descr="C:\Users\KEVIN_~1\AppData\Local\Temp\SNAGHTML6149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836712"/>
            <a:ext cx="8775686" cy="2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609088" y="6500834"/>
            <a:ext cx="541261" cy="331787"/>
          </a:xfrm>
          <a:noFill/>
        </p:spPr>
        <p:txBody>
          <a:bodyPr/>
          <a:lstStyle/>
          <a:p>
            <a:fld id="{8F839686-59FB-4764-8D2D-C9B21941AA0E}" type="slidenum">
              <a:rPr lang="zh-TW" altLang="en-US" smtClean="0"/>
              <a:pPr/>
              <a:t>4</a:t>
            </a:fld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ltGray">
          <a:xfrm>
            <a:off x="304800" y="320204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zh-CN" sz="3000" b="1" dirty="0" smtClean="0">
                <a:solidFill>
                  <a:srgbClr val="FF3399"/>
                </a:solidFill>
              </a:rPr>
              <a:t>Mission for ADATA </a:t>
            </a:r>
            <a:r>
              <a:rPr lang="en-US" altLang="zh-CN" sz="2200" b="1" dirty="0" smtClean="0">
                <a:solidFill>
                  <a:srgbClr val="FF3399"/>
                </a:solidFill>
              </a:rPr>
              <a:t>(Suzhou)</a:t>
            </a:r>
            <a:r>
              <a:rPr lang="en-US" altLang="zh-TW" sz="2200" b="1" dirty="0" smtClean="0">
                <a:solidFill>
                  <a:srgbClr val="FF3399"/>
                </a:solidFill>
              </a:rPr>
              <a:t> </a:t>
            </a:r>
            <a:endParaRPr lang="en-US" altLang="zh-TW" sz="2200" b="1" kern="0" dirty="0">
              <a:solidFill>
                <a:srgbClr val="FF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7544" y="1131466"/>
            <a:ext cx="8247860" cy="27084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chemeClr val="tx2"/>
                </a:solidFill>
              </a:rPr>
              <a:t>To develop OEM/ODM business</a:t>
            </a:r>
          </a:p>
          <a:p>
            <a:pPr marL="0" lvl="1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chemeClr val="tx2"/>
                </a:solidFill>
              </a:rPr>
              <a:t>To set up China R&amp;D and Customer Service centers</a:t>
            </a:r>
          </a:p>
          <a:p>
            <a:pPr marL="0" lvl="1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chemeClr val="tx2"/>
                </a:solidFill>
              </a:rPr>
              <a:t>To provide China regional customers with high quality products and services</a:t>
            </a:r>
          </a:p>
          <a:p>
            <a:pPr marL="0" lvl="1"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chemeClr val="tx2"/>
                </a:solidFill>
              </a:rPr>
              <a:t>To establish the largest manufacturing base </a:t>
            </a:r>
          </a:p>
          <a:p>
            <a:pPr marL="0" lvl="1">
              <a:spcBef>
                <a:spcPct val="50000"/>
              </a:spcBef>
              <a:buFont typeface="Wingdings" pitchFamily="2" charset="2"/>
              <a:buChar char="l"/>
            </a:pPr>
            <a:endParaRPr lang="en-US" altLang="zh-CN" sz="2000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3429000"/>
            <a:ext cx="7847013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vision: </a:t>
            </a:r>
          </a:p>
          <a:p>
            <a:pPr lvl="0">
              <a:spcBef>
                <a:spcPct val="50000"/>
              </a:spcBef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   To be the Global Leading Memory Application  Provider</a:t>
            </a:r>
            <a:endParaRPr lang="zh-CN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C:\Users\KEVIN_~1\AppData\Local\Temp\SNAGHTML13400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97005"/>
            <a:ext cx="1691680" cy="22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456688" y="6472238"/>
            <a:ext cx="541261" cy="331787"/>
          </a:xfrm>
          <a:noFill/>
        </p:spPr>
        <p:txBody>
          <a:bodyPr/>
          <a:lstStyle/>
          <a:p>
            <a:fld id="{8F839686-59FB-4764-8D2D-C9B21941AA0E}" type="slidenum">
              <a:rPr lang="zh-TW" altLang="en-US" smtClean="0"/>
              <a:pPr/>
              <a:t>5</a:t>
            </a:fld>
            <a:endParaRPr lang="en-US" altLang="zh-TW" dirty="0" smtClean="0"/>
          </a:p>
        </p:txBody>
      </p:sp>
      <p:pic>
        <p:nvPicPr>
          <p:cNvPr id="7" name="Picture 4" descr="C:\Users\KEVIN_~1\AppData\Local\Temp\SNAGHTML6149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836712"/>
            <a:ext cx="8775686" cy="2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2" name="Text Box 31"/>
          <p:cNvSpPr txBox="1">
            <a:spLocks noChangeArrowheads="1"/>
          </p:cNvSpPr>
          <p:nvPr/>
        </p:nvSpPr>
        <p:spPr bwMode="auto">
          <a:xfrm>
            <a:off x="698097" y="2204864"/>
            <a:ext cx="7613078" cy="1425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ADATA Suzhou distinguished itself with state-of-the-art facilities and 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earned 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AA-grade qualification, </a:t>
            </a:r>
            <a:r>
              <a:rPr lang="en-US" altLang="zh-TW" sz="1600" dirty="0">
                <a:solidFill>
                  <a:srgbClr val="FF3399"/>
                </a:solidFill>
              </a:rPr>
              <a:t>the highest honor </a:t>
            </a:r>
            <a:r>
              <a:rPr lang="en-US" altLang="zh-TW" sz="1600" dirty="0" smtClean="0">
                <a:solidFill>
                  <a:srgbClr val="FF3399"/>
                </a:solidFill>
              </a:rPr>
              <a:t>in China</a:t>
            </a:r>
            <a:r>
              <a:rPr lang="en-US" altLang="zh-TW" sz="1600" dirty="0" smtClean="0">
                <a:solidFill>
                  <a:srgbClr val="FF0066"/>
                </a:solidFill>
              </a:rPr>
              <a:t>. 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more than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3,000 enterprises in Suzhou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Park, 95% are foreign investment  from Europe/USA/Japan/Taiwan, amount all </a:t>
            </a:r>
            <a:r>
              <a:rPr lang="en-US" altLang="zh-CN" sz="1600" dirty="0">
                <a:solidFill>
                  <a:srgbClr val="FF3399"/>
                </a:solidFill>
              </a:rPr>
              <a:t>only </a:t>
            </a:r>
            <a:r>
              <a:rPr lang="en-US" altLang="zh-CN" sz="1600" dirty="0" smtClean="0">
                <a:solidFill>
                  <a:srgbClr val="FF3399"/>
                </a:solidFill>
              </a:rPr>
              <a:t>13 </a:t>
            </a:r>
            <a:r>
              <a:rPr lang="en-US" altLang="zh-CN" sz="1600" dirty="0">
                <a:solidFill>
                  <a:srgbClr val="FF3399"/>
                </a:solidFill>
              </a:rPr>
              <a:t>of them have been granted as “AA” grade.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honor of AA grade also proves ADATA’s logistics management ability and secured trading process confirmed by customs. 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ltGray">
          <a:xfrm>
            <a:off x="341064" y="307504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zh-TW" sz="3000" b="1" kern="0" dirty="0">
                <a:solidFill>
                  <a:srgbClr val="FF0066"/>
                </a:solidFill>
              </a:rPr>
              <a:t>Grade AA </a:t>
            </a:r>
            <a:r>
              <a:rPr lang="en-US" altLang="zh-TW" sz="3000" b="1" kern="0" dirty="0" smtClean="0">
                <a:solidFill>
                  <a:srgbClr val="FF0066"/>
                </a:solidFill>
              </a:rPr>
              <a:t>Enterprise – the highest honor in China</a:t>
            </a:r>
            <a:endParaRPr lang="en-US" altLang="zh-TW" sz="3000" b="1" kern="0" dirty="0">
              <a:solidFill>
                <a:srgbClr val="FF0066"/>
              </a:solidFill>
            </a:endParaRPr>
          </a:p>
        </p:txBody>
      </p:sp>
      <p:pic>
        <p:nvPicPr>
          <p:cNvPr id="10" name="Picture 4" descr="C:\Users\KEVIN_~1\AppData\Local\Temp\SNAGHTML6149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836712"/>
            <a:ext cx="8631669" cy="2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532440" y="6472238"/>
            <a:ext cx="465510" cy="331787"/>
          </a:xfrm>
          <a:noFill/>
        </p:spPr>
        <p:txBody>
          <a:bodyPr/>
          <a:lstStyle/>
          <a:p>
            <a:fld id="{FCFAEB5B-0C4B-4B44-A301-637C48CEB149}" type="slidenum">
              <a:rPr lang="zh-TW" altLang="en-US" smtClean="0"/>
              <a:pPr/>
              <a:t>6</a:t>
            </a:fld>
            <a:endParaRPr lang="en-US" altLang="zh-TW" dirty="0" smtClean="0"/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7330"/>
              </p:ext>
            </p:extLst>
          </p:nvPr>
        </p:nvGraphicFramePr>
        <p:xfrm>
          <a:off x="1114720" y="1196752"/>
          <a:ext cx="7057680" cy="7257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32703"/>
                <a:gridCol w="2049967"/>
                <a:gridCol w="2875010"/>
              </a:tblGrid>
              <a:tr h="3884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Company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微軟正黑體" pitchFamily="34" charset="-12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City Located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微軟正黑體" pitchFamily="34" charset="-12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Enterprise Graded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微軟正黑體" pitchFamily="34" charset="-12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0066"/>
                    </a:solidFill>
                  </a:tcPr>
                </a:tc>
              </a:tr>
              <a:tr h="33732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ADATA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軟正黑體" pitchFamily="34" charset="-12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SuZhou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軟正黑體" pitchFamily="34" charset="-12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AA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軟正黑體" pitchFamily="34" charset="-12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2" y="4065194"/>
            <a:ext cx="2664296" cy="22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4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80" y="4065194"/>
            <a:ext cx="2548850" cy="22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28" y="4065194"/>
            <a:ext cx="2524471" cy="22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8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EVIN_~1\AppData\Local\Temp\SNAGHTML13400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97005"/>
            <a:ext cx="1691680" cy="22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026"/>
          <p:cNvSpPr txBox="1">
            <a:spLocks noChangeArrowheads="1"/>
          </p:cNvSpPr>
          <p:nvPr/>
        </p:nvSpPr>
        <p:spPr bwMode="ltGray">
          <a:xfrm>
            <a:off x="328642" y="331766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0">
              <a:defRPr/>
            </a:pPr>
            <a:r>
              <a:rPr lang="en-US" altLang="zh-TW" sz="3000" b="1" kern="0" dirty="0" smtClean="0">
                <a:solidFill>
                  <a:srgbClr val="FF0066"/>
                </a:solidFill>
              </a:rPr>
              <a:t>Overview</a:t>
            </a:r>
            <a:r>
              <a:rPr lang="en-US" altLang="zh-TW" sz="2200" b="1" kern="0" dirty="0" smtClean="0">
                <a:solidFill>
                  <a:srgbClr val="FF0066"/>
                </a:solidFill>
              </a:rPr>
              <a:t>(ADATA Suzhou)</a:t>
            </a:r>
            <a:endParaRPr lang="en-US" altLang="zh-TW" sz="2200" b="1" kern="0" dirty="0">
              <a:solidFill>
                <a:srgbClr val="FF0066"/>
              </a:solidFill>
            </a:endParaRPr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54823"/>
              </p:ext>
            </p:extLst>
          </p:nvPr>
        </p:nvGraphicFramePr>
        <p:xfrm>
          <a:off x="1643042" y="4643446"/>
          <a:ext cx="5282631" cy="1382734"/>
        </p:xfrm>
        <a:graphic>
          <a:graphicData uri="http://schemas.openxmlformats.org/drawingml/2006/table">
            <a:tbl>
              <a:tblPr/>
              <a:tblGrid>
                <a:gridCol w="857256"/>
                <a:gridCol w="1357322"/>
                <a:gridCol w="1349759"/>
                <a:gridCol w="1718294"/>
              </a:tblGrid>
              <a:tr h="2421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Items</a:t>
                      </a:r>
                    </a:p>
                  </a:txBody>
                  <a:tcPr marT="90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Finished Date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marT="90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Land space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 (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m</a:t>
                      </a:r>
                      <a:r>
                        <a:rPr kumimoji="1" lang="en-US" altLang="zh-TW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)</a:t>
                      </a:r>
                      <a:endParaRPr kumimoji="1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marT="90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Floor space (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m</a:t>
                      </a:r>
                      <a:r>
                        <a:rPr kumimoji="1" lang="en-US" altLang="zh-TW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)</a:t>
                      </a:r>
                    </a:p>
                  </a:txBody>
                  <a:tcPr marT="900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1-Finshed</a:t>
                      </a:r>
                      <a:endParaRPr kumimoji="1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Q4 2006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20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,380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m</a:t>
                      </a:r>
                      <a:r>
                        <a:rPr kumimoji="1" lang="en-US" altLang="zh-TW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57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,460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m</a:t>
                      </a:r>
                      <a:r>
                        <a:rPr kumimoji="1" lang="en-US" altLang="zh-TW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2-Finshed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Q4 2010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/>
                          <a:cs typeface="微軟正黑體"/>
                        </a:rPr>
                        <a:t>7,357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/>
                          <a:cs typeface="微軟正黑體"/>
                        </a:rPr>
                        <a:t>m</a:t>
                      </a:r>
                      <a:r>
                        <a:rPr kumimoji="1" lang="en-US" altLang="zh-TW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/>
                          <a:cs typeface="微軟正黑體"/>
                        </a:rPr>
                        <a:t>2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微軟正黑體"/>
                        <a:cs typeface="微軟正黑體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26,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121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m</a:t>
                      </a:r>
                      <a:r>
                        <a:rPr kumimoji="1" lang="en-US" altLang="zh-TW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3</a:t>
                      </a:r>
                      <a:endParaRPr kumimoji="1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Planning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/>
                          <a:cs typeface="微軟正黑體"/>
                        </a:rPr>
                        <a:t>16,480</a:t>
                      </a: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/>
                          <a:cs typeface="微軟正黑體"/>
                        </a:rPr>
                        <a:t>m</a:t>
                      </a:r>
                      <a:r>
                        <a:rPr kumimoji="1" lang="en-US" altLang="zh-CN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/>
                          <a:cs typeface="微軟正黑體"/>
                        </a:rPr>
                        <a:t>2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微軟正黑體"/>
                        <a:cs typeface="微軟正黑體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35,130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m</a:t>
                      </a:r>
                      <a:r>
                        <a:rPr kumimoji="1" lang="en-US" altLang="zh-TW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2</a:t>
                      </a:r>
                      <a:endParaRPr kumimoji="1" lang="en-US" altLang="zh-CN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Total</a:t>
                      </a:r>
                      <a:endParaRPr kumimoji="1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44,217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m</a:t>
                      </a:r>
                      <a:r>
                        <a:rPr kumimoji="1" lang="en-US" altLang="zh-TW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118,711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m</a:t>
                      </a:r>
                      <a:r>
                        <a:rPr kumimoji="1" lang="en-US" altLang="zh-TW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微軟正黑體" pitchFamily="34" charset="-120"/>
                        </a:rPr>
                        <a:t>2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微軟正黑體" pitchFamily="34" charset="-120"/>
                      </a:endParaRPr>
                    </a:p>
                  </a:txBody>
                  <a:tcPr anchor="b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456688" y="6472238"/>
            <a:ext cx="541261" cy="331787"/>
          </a:xfrm>
          <a:noFill/>
        </p:spPr>
        <p:txBody>
          <a:bodyPr/>
          <a:lstStyle/>
          <a:p>
            <a:fld id="{8F839686-59FB-4764-8D2D-C9B21941AA0E}" type="slidenum">
              <a:rPr lang="zh-TW" altLang="en-US" smtClean="0"/>
              <a:pPr/>
              <a:t>7</a:t>
            </a:fld>
            <a:endParaRPr lang="en-US" altLang="zh-TW" dirty="0" smtClean="0"/>
          </a:p>
        </p:txBody>
      </p:sp>
      <p:grpSp>
        <p:nvGrpSpPr>
          <p:cNvPr id="45" name="组合 44"/>
          <p:cNvGrpSpPr/>
          <p:nvPr/>
        </p:nvGrpSpPr>
        <p:grpSpPr>
          <a:xfrm>
            <a:off x="839575" y="1214422"/>
            <a:ext cx="6929486" cy="3214710"/>
            <a:chOff x="785786" y="939702"/>
            <a:chExt cx="7524629" cy="3560868"/>
          </a:xfrm>
        </p:grpSpPr>
        <p:pic>
          <p:nvPicPr>
            <p:cNvPr id="3" name="Picture 3" descr="威剛鸟瞰图二期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785786" y="939702"/>
              <a:ext cx="7524629" cy="3560868"/>
            </a:xfrm>
            <a:prstGeom prst="rect">
              <a:avLst/>
            </a:prstGeom>
            <a:ln w="88900" cap="sq" cmpd="thickThin">
              <a:solidFill>
                <a:srgbClr val="FEC2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56" name="组合 55"/>
            <p:cNvGrpSpPr/>
            <p:nvPr/>
          </p:nvGrpSpPr>
          <p:grpSpPr>
            <a:xfrm>
              <a:off x="928662" y="2071678"/>
              <a:ext cx="2428892" cy="500066"/>
              <a:chOff x="928662" y="2071678"/>
              <a:chExt cx="2428892" cy="500066"/>
            </a:xfrm>
          </p:grpSpPr>
          <p:sp>
            <p:nvSpPr>
              <p:cNvPr id="14" name="Line 44"/>
              <p:cNvSpPr>
                <a:spLocks noChangeShapeType="1"/>
              </p:cNvSpPr>
              <p:nvPr/>
            </p:nvSpPr>
            <p:spPr bwMode="auto">
              <a:xfrm>
                <a:off x="928662" y="2285992"/>
                <a:ext cx="1214446" cy="285752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15" name="Line 45"/>
              <p:cNvSpPr>
                <a:spLocks noChangeShapeType="1"/>
              </p:cNvSpPr>
              <p:nvPr/>
            </p:nvSpPr>
            <p:spPr bwMode="auto">
              <a:xfrm>
                <a:off x="2143108" y="2071678"/>
                <a:ext cx="1214446" cy="214314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16" name="Line 46"/>
              <p:cNvSpPr>
                <a:spLocks noChangeShapeType="1"/>
              </p:cNvSpPr>
              <p:nvPr/>
            </p:nvSpPr>
            <p:spPr bwMode="auto">
              <a:xfrm flipV="1">
                <a:off x="2143108" y="2285992"/>
                <a:ext cx="1214446" cy="285752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17" name="Line 47"/>
              <p:cNvSpPr>
                <a:spLocks noChangeShapeType="1"/>
              </p:cNvSpPr>
              <p:nvPr/>
            </p:nvSpPr>
            <p:spPr bwMode="auto">
              <a:xfrm flipV="1">
                <a:off x="928662" y="2071678"/>
                <a:ext cx="1214446" cy="214314"/>
              </a:xfrm>
              <a:prstGeom prst="line">
                <a:avLst/>
              </a:prstGeom>
              <a:noFill/>
              <a:ln w="19050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2214546" y="2285992"/>
              <a:ext cx="2000264" cy="500066"/>
              <a:chOff x="2214546" y="2285992"/>
              <a:chExt cx="2000264" cy="500066"/>
            </a:xfrm>
          </p:grpSpPr>
          <p:sp>
            <p:nvSpPr>
              <p:cNvPr id="19" name="Line 48"/>
              <p:cNvSpPr>
                <a:spLocks noChangeShapeType="1"/>
              </p:cNvSpPr>
              <p:nvPr/>
            </p:nvSpPr>
            <p:spPr bwMode="auto">
              <a:xfrm flipV="1">
                <a:off x="2214546" y="2285992"/>
                <a:ext cx="1428759" cy="35719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20" name="Line 49"/>
              <p:cNvSpPr>
                <a:spLocks noChangeShapeType="1"/>
              </p:cNvSpPr>
              <p:nvPr/>
            </p:nvSpPr>
            <p:spPr bwMode="auto">
              <a:xfrm flipV="1">
                <a:off x="2857488" y="2420938"/>
                <a:ext cx="1357322" cy="36512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21" name="Line 50"/>
              <p:cNvSpPr>
                <a:spLocks noChangeShapeType="1"/>
              </p:cNvSpPr>
              <p:nvPr/>
            </p:nvSpPr>
            <p:spPr bwMode="auto">
              <a:xfrm>
                <a:off x="2214546" y="2643182"/>
                <a:ext cx="642942" cy="14287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22" name="Line 51"/>
              <p:cNvSpPr>
                <a:spLocks noChangeShapeType="1"/>
              </p:cNvSpPr>
              <p:nvPr/>
            </p:nvSpPr>
            <p:spPr bwMode="auto">
              <a:xfrm>
                <a:off x="3643306" y="2285993"/>
                <a:ext cx="571504" cy="13494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162290" y="2414588"/>
              <a:ext cx="3170260" cy="930274"/>
              <a:chOff x="3162290" y="2414588"/>
              <a:chExt cx="3170260" cy="930274"/>
            </a:xfrm>
          </p:grpSpPr>
          <p:sp>
            <p:nvSpPr>
              <p:cNvPr id="9" name="Line 52"/>
              <p:cNvSpPr>
                <a:spLocks noChangeShapeType="1"/>
              </p:cNvSpPr>
              <p:nvPr/>
            </p:nvSpPr>
            <p:spPr bwMode="auto">
              <a:xfrm>
                <a:off x="3200390" y="2870196"/>
                <a:ext cx="2027252" cy="42862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11" name="Line 54"/>
              <p:cNvSpPr>
                <a:spLocks noChangeShapeType="1"/>
              </p:cNvSpPr>
              <p:nvPr/>
            </p:nvSpPr>
            <p:spPr bwMode="auto">
              <a:xfrm flipV="1">
                <a:off x="3162290" y="2414588"/>
                <a:ext cx="1260484" cy="49529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scene3d>
                <a:camera prst="orthographicFront">
                  <a:rot lat="21544915" lon="20424086" rev="21347445"/>
                </a:camera>
                <a:lightRig rig="threePt" dir="t"/>
              </a:scene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</a:endParaRPr>
              </a:p>
            </p:txBody>
          </p:sp>
          <p:sp>
            <p:nvSpPr>
              <p:cNvPr id="12" name="Line 55"/>
              <p:cNvSpPr>
                <a:spLocks noChangeShapeType="1"/>
              </p:cNvSpPr>
              <p:nvPr/>
            </p:nvSpPr>
            <p:spPr bwMode="auto">
              <a:xfrm>
                <a:off x="4395786" y="2443156"/>
                <a:ext cx="1890726" cy="4143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scene3d>
                <a:camera prst="orthographicFront">
                  <a:rot lat="1200000" lon="21299984" rev="0"/>
                </a:camera>
                <a:lightRig rig="threePt" dir="t"/>
              </a:scene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23" name="Line 54"/>
              <p:cNvSpPr>
                <a:spLocks noChangeShapeType="1"/>
              </p:cNvSpPr>
              <p:nvPr/>
            </p:nvSpPr>
            <p:spPr bwMode="auto">
              <a:xfrm flipV="1">
                <a:off x="5214942" y="2779708"/>
                <a:ext cx="1117608" cy="565154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scene3d>
                <a:camera prst="orthographicFront">
                  <a:rot lat="21544915" lon="20424086" rev="21347445"/>
                </a:camera>
                <a:lightRig rig="threePt" dir="t"/>
              </a:scene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5781684" y="2786058"/>
              <a:ext cx="2219340" cy="1474798"/>
              <a:chOff x="5781684" y="2786058"/>
              <a:chExt cx="2219340" cy="1474798"/>
            </a:xfrm>
          </p:grpSpPr>
          <p:sp>
            <p:nvSpPr>
              <p:cNvPr id="28" name="Line 52"/>
              <p:cNvSpPr>
                <a:spLocks noChangeShapeType="1"/>
              </p:cNvSpPr>
              <p:nvPr/>
            </p:nvSpPr>
            <p:spPr bwMode="auto">
              <a:xfrm>
                <a:off x="5781684" y="3910016"/>
                <a:ext cx="1241434" cy="30321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29" name="Line 54"/>
              <p:cNvSpPr>
                <a:spLocks noChangeShapeType="1"/>
              </p:cNvSpPr>
              <p:nvPr/>
            </p:nvSpPr>
            <p:spPr bwMode="auto">
              <a:xfrm flipV="1">
                <a:off x="6143636" y="2786058"/>
                <a:ext cx="642942" cy="28575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scene3d>
                <a:camera prst="orthographicFront">
                  <a:rot lat="21544915" lon="20424086" rev="21347445"/>
                </a:camera>
                <a:lightRig rig="threePt" dir="t"/>
              </a:scene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</a:endParaRPr>
              </a:p>
            </p:txBody>
          </p:sp>
          <p:sp>
            <p:nvSpPr>
              <p:cNvPr id="30" name="Line 55"/>
              <p:cNvSpPr>
                <a:spLocks noChangeShapeType="1"/>
              </p:cNvSpPr>
              <p:nvPr/>
            </p:nvSpPr>
            <p:spPr bwMode="auto">
              <a:xfrm>
                <a:off x="6786578" y="2786058"/>
                <a:ext cx="1212858" cy="31115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scene3d>
                <a:camera prst="orthographicFront">
                  <a:rot lat="1200000" lon="21299984" rev="0"/>
                </a:camera>
                <a:lightRig rig="threePt" dir="t"/>
              </a:scene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31" name="Line 54"/>
              <p:cNvSpPr>
                <a:spLocks noChangeShapeType="1"/>
              </p:cNvSpPr>
              <p:nvPr/>
            </p:nvSpPr>
            <p:spPr bwMode="auto">
              <a:xfrm flipV="1">
                <a:off x="7007242" y="3500438"/>
                <a:ext cx="993782" cy="76041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scene3d>
                <a:camera prst="orthographicFront">
                  <a:rot lat="21544915" lon="20424086" rev="21347445"/>
                </a:camera>
                <a:lightRig rig="threePt" dir="t"/>
              </a:scene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n-lt"/>
                </a:endParaRPr>
              </a:p>
            </p:txBody>
          </p:sp>
          <p:cxnSp>
            <p:nvCxnSpPr>
              <p:cNvPr id="33" name="直接连接符 32"/>
              <p:cNvCxnSpPr>
                <a:endCxn id="31" idx="1"/>
              </p:cNvCxnSpPr>
              <p:nvPr/>
            </p:nvCxnSpPr>
            <p:spPr>
              <a:xfrm>
                <a:off x="8001024" y="3065460"/>
                <a:ext cx="0" cy="43497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6137286" y="3059110"/>
                <a:ext cx="0" cy="292102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5786446" y="3357562"/>
                <a:ext cx="357190" cy="14287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endCxn id="28" idx="0"/>
              </p:cNvCxnSpPr>
              <p:nvPr/>
            </p:nvCxnSpPr>
            <p:spPr>
              <a:xfrm flipH="1">
                <a:off x="5781684" y="3500438"/>
                <a:ext cx="4762" cy="40957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6858016" y="2643182"/>
              <a:ext cx="1428760" cy="357190"/>
              <a:chOff x="6858016" y="2643182"/>
              <a:chExt cx="1428760" cy="357190"/>
            </a:xfrm>
          </p:grpSpPr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 flipV="1">
                <a:off x="6858016" y="2643182"/>
                <a:ext cx="285752" cy="14287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 flipV="1">
                <a:off x="8215338" y="2857496"/>
                <a:ext cx="71438" cy="14287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6858016" y="2786058"/>
                <a:ext cx="1357322" cy="21431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7143768" y="2643182"/>
                <a:ext cx="1143008" cy="21431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lt"/>
                </a:endParaRPr>
              </a:p>
            </p:txBody>
          </p:sp>
        </p:grpSp>
        <p:sp>
          <p:nvSpPr>
            <p:cNvPr id="57" name="Rectangle 1026"/>
            <p:cNvSpPr txBox="1">
              <a:spLocks noChangeArrowheads="1"/>
            </p:cNvSpPr>
            <p:nvPr/>
          </p:nvSpPr>
          <p:spPr bwMode="ltGray">
            <a:xfrm>
              <a:off x="5072066" y="2709621"/>
              <a:ext cx="285752" cy="50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lvl="0">
                <a:defRPr/>
              </a:pPr>
              <a:r>
                <a:rPr lang="en-US" altLang="zh-TW" sz="3000" b="1" dirty="0" smtClean="0">
                  <a:solidFill>
                    <a:srgbClr val="FFFF00"/>
                  </a:solidFill>
                </a:rPr>
                <a:t>1</a:t>
              </a:r>
              <a:endParaRPr lang="en-US" altLang="zh-TW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58" name="Rectangle 1026"/>
            <p:cNvSpPr txBox="1">
              <a:spLocks noChangeArrowheads="1"/>
            </p:cNvSpPr>
            <p:nvPr/>
          </p:nvSpPr>
          <p:spPr bwMode="ltGray">
            <a:xfrm>
              <a:off x="7358082" y="2495307"/>
              <a:ext cx="285752" cy="50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lvl="0">
                <a:defRPr/>
              </a:pPr>
              <a:r>
                <a:rPr lang="en-US" altLang="zh-TW" sz="3000" b="1" dirty="0" smtClean="0">
                  <a:solidFill>
                    <a:srgbClr val="FF0000"/>
                  </a:solidFill>
                </a:rPr>
                <a:t>2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Rectangle 1026"/>
            <p:cNvSpPr txBox="1">
              <a:spLocks noChangeArrowheads="1"/>
            </p:cNvSpPr>
            <p:nvPr/>
          </p:nvSpPr>
          <p:spPr bwMode="ltGray">
            <a:xfrm>
              <a:off x="6786578" y="3066811"/>
              <a:ext cx="285752" cy="50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lvl="0">
                <a:defRPr/>
              </a:pPr>
              <a:r>
                <a:rPr lang="en-US" altLang="zh-TW" sz="3000" b="1" dirty="0" smtClean="0">
                  <a:solidFill>
                    <a:srgbClr val="FFFF00"/>
                  </a:solidFill>
                </a:rPr>
                <a:t>1</a:t>
              </a:r>
              <a:endParaRPr lang="en-US" altLang="zh-TW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Rectangle 1026"/>
            <p:cNvSpPr txBox="1">
              <a:spLocks noChangeArrowheads="1"/>
            </p:cNvSpPr>
            <p:nvPr/>
          </p:nvSpPr>
          <p:spPr bwMode="ltGray">
            <a:xfrm>
              <a:off x="2690799" y="2376480"/>
              <a:ext cx="285752" cy="50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lvl="0">
                <a:defRPr/>
              </a:pPr>
              <a:r>
                <a:rPr lang="en-US" altLang="zh-TW" sz="3000" b="1" dirty="0" smtClean="0">
                  <a:solidFill>
                    <a:srgbClr val="FF0000"/>
                  </a:solidFill>
                </a:rPr>
                <a:t>2</a:t>
              </a:r>
              <a:endParaRPr lang="en-US" altLang="zh-TW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Rectangle 1026"/>
            <p:cNvSpPr txBox="1">
              <a:spLocks noChangeArrowheads="1"/>
            </p:cNvSpPr>
            <p:nvPr/>
          </p:nvSpPr>
          <p:spPr bwMode="ltGray">
            <a:xfrm>
              <a:off x="1928794" y="2066679"/>
              <a:ext cx="285752" cy="505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lvl="0">
                <a:defRPr/>
              </a:pPr>
              <a:r>
                <a:rPr lang="en-US" altLang="zh-TW" sz="3000" b="1" dirty="0" smtClean="0">
                  <a:solidFill>
                    <a:schemeClr val="accent4">
                      <a:lumMod val="75000"/>
                    </a:schemeClr>
                  </a:solidFill>
                </a:rPr>
                <a:t>3</a:t>
              </a:r>
              <a:endParaRPr lang="en-US" altLang="zh-TW" sz="22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44" name="Picture 4" descr="C:\Users\KEVIN_~1\AppData\Local\Temp\SNAGHTML6149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836712"/>
            <a:ext cx="8775686" cy="2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14348" y="6157091"/>
            <a:ext cx="8286808" cy="36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Bef>
                <a:spcPct val="50000"/>
              </a:spcBef>
            </a:pPr>
            <a:r>
              <a:rPr kumimoji="1" lang="en-US" altLang="zh-CN" sz="1600" b="1" dirty="0" smtClean="0">
                <a:solidFill>
                  <a:srgbClr val="0070C0"/>
                </a:solidFill>
                <a:ea typeface="微軟正黑體" pitchFamily="34" charset="-120"/>
              </a:rPr>
              <a:t>44,217</a:t>
            </a:r>
            <a:r>
              <a:rPr kumimoji="1" lang="en-US" altLang="zh-TW" sz="1600" dirty="0" smtClean="0">
                <a:solidFill>
                  <a:srgbClr val="0070C0"/>
                </a:solidFill>
                <a:ea typeface="微軟正黑體" pitchFamily="34" charset="-120"/>
              </a:rPr>
              <a:t>m</a:t>
            </a:r>
            <a:r>
              <a:rPr kumimoji="1" lang="en-US" altLang="zh-TW" sz="1600" baseline="30000" dirty="0" smtClean="0">
                <a:solidFill>
                  <a:srgbClr val="0070C0"/>
                </a:solidFill>
                <a:ea typeface="微軟正黑體" pitchFamily="34" charset="-120"/>
              </a:rPr>
              <a:t>2</a:t>
            </a:r>
            <a:r>
              <a:rPr kumimoji="1" lang="en-US" altLang="zh-TW" sz="1400" dirty="0" smtClean="0">
                <a:solidFill>
                  <a:srgbClr val="0070C0"/>
                </a:solidFill>
                <a:ea typeface="微軟正黑體" pitchFamily="34" charset="-120"/>
              </a:rPr>
              <a:t> </a:t>
            </a:r>
            <a:r>
              <a:rPr kumimoji="1"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Land</a:t>
            </a:r>
            <a:r>
              <a:rPr kumimoji="1"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 space (</a:t>
            </a:r>
            <a:r>
              <a:rPr kumimoji="1"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m</a:t>
            </a:r>
            <a:r>
              <a:rPr kumimoji="1" lang="en-US" altLang="zh-TW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2</a:t>
            </a:r>
            <a:r>
              <a:rPr kumimoji="1"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)+</a:t>
            </a:r>
            <a:r>
              <a:rPr kumimoji="1" lang="en-US" altLang="zh-CN" sz="1600" b="1" dirty="0" smtClean="0">
                <a:solidFill>
                  <a:srgbClr val="0070C0"/>
                </a:solidFill>
                <a:ea typeface="微軟正黑體" pitchFamily="34" charset="-120"/>
              </a:rPr>
              <a:t> 82,843</a:t>
            </a:r>
            <a:r>
              <a:rPr kumimoji="1" lang="en-US" altLang="zh-TW" sz="1600" dirty="0" smtClean="0">
                <a:solidFill>
                  <a:srgbClr val="0070C0"/>
                </a:solidFill>
                <a:ea typeface="微軟正黑體" pitchFamily="34" charset="-120"/>
              </a:rPr>
              <a:t>m</a:t>
            </a:r>
            <a:r>
              <a:rPr kumimoji="1" lang="en-US" altLang="zh-TW" sz="1600" baseline="30000" dirty="0" smtClean="0">
                <a:solidFill>
                  <a:srgbClr val="0070C0"/>
                </a:solidFill>
                <a:ea typeface="微軟正黑體" pitchFamily="34" charset="-120"/>
              </a:rPr>
              <a:t>2</a:t>
            </a:r>
            <a:r>
              <a:rPr kumimoji="1"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 Green road</a:t>
            </a:r>
            <a:r>
              <a:rPr kumimoji="1"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 space (</a:t>
            </a:r>
            <a:r>
              <a:rPr kumimoji="1"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m</a:t>
            </a:r>
            <a:r>
              <a:rPr kumimoji="1" lang="en-US" altLang="zh-TW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2</a:t>
            </a:r>
            <a:r>
              <a:rPr kumimoji="1"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)=</a:t>
            </a:r>
            <a:r>
              <a:rPr lang="en-US" altLang="zh-CN" sz="2700" b="1" dirty="0" smtClean="0">
                <a:solidFill>
                  <a:srgbClr val="FF3399"/>
                </a:solidFill>
                <a:latin typeface="Calibri" pitchFamily="34" charset="0"/>
              </a:rPr>
              <a:t> 127,060</a:t>
            </a:r>
            <a:r>
              <a:rPr lang="en-US" altLang="zh-TW" sz="2700" b="1" dirty="0" smtClean="0">
                <a:solidFill>
                  <a:srgbClr val="FF3399"/>
                </a:solidFill>
                <a:latin typeface="Calibri" pitchFamily="34" charset="0"/>
              </a:rPr>
              <a:t>m</a:t>
            </a:r>
            <a:r>
              <a:rPr kumimoji="1" lang="en-US" altLang="zh-TW" sz="2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 </a:t>
            </a:r>
            <a:r>
              <a:rPr kumimoji="1" lang="en-US" altLang="zh-TW" sz="2800" b="1" baseline="30000" dirty="0" smtClean="0">
                <a:solidFill>
                  <a:srgbClr val="FF3399"/>
                </a:solidFill>
                <a:ea typeface="微軟正黑體" pitchFamily="34" charset="-120"/>
              </a:rPr>
              <a:t>2</a:t>
            </a:r>
            <a:endParaRPr lang="en-US" altLang="zh-CN" sz="2700" b="1" dirty="0" smtClean="0">
              <a:solidFill>
                <a:srgbClr val="FF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KEVIN_~1\AppData\Local\Temp\SNAGHTML429c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KEVIN_~1\AppData\Local\Temp\SNAGHTML6149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836712"/>
            <a:ext cx="8631669" cy="2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67544" y="1131466"/>
            <a:ext cx="78470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our commitment to provide finest quality and service for customers' complete satisfaction.</a:t>
            </a: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ltGray">
          <a:xfrm>
            <a:off x="228600" y="383704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zh-TW" sz="3000" b="1" dirty="0" smtClean="0">
                <a:solidFill>
                  <a:srgbClr val="FF0066"/>
                </a:solidFill>
              </a:rPr>
              <a:t>SZ Factory Quality and Environmental Certifications</a:t>
            </a:r>
            <a:endParaRPr lang="en-US" altLang="zh-TW" sz="3000" b="1" kern="0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532440" y="6472238"/>
            <a:ext cx="465510" cy="331787"/>
          </a:xfrm>
          <a:noFill/>
        </p:spPr>
        <p:txBody>
          <a:bodyPr/>
          <a:lstStyle/>
          <a:p>
            <a:fld id="{FCFAEB5B-0C4B-4B44-A301-637C48CEB149}" type="slidenum">
              <a:rPr lang="zh-TW" altLang="en-US" smtClean="0"/>
              <a:pPr/>
              <a:t>8</a:t>
            </a:fld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7"/>
            <a:ext cx="5832648" cy="339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56953" y="2075651"/>
            <a:ext cx="5651351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chemeClr val="tx2"/>
                </a:solidFill>
              </a:rPr>
              <a:t>Industry </a:t>
            </a:r>
            <a:r>
              <a:rPr lang="en-US" altLang="zh-TW" sz="2200" dirty="0">
                <a:solidFill>
                  <a:schemeClr val="tx2"/>
                </a:solidFill>
              </a:rPr>
              <a:t>Certifications and </a:t>
            </a:r>
            <a:r>
              <a:rPr lang="en-US" altLang="zh-TW" sz="2200" dirty="0" smtClean="0">
                <a:solidFill>
                  <a:schemeClr val="tx2"/>
                </a:solidFill>
              </a:rPr>
              <a:t>Partnerships</a:t>
            </a:r>
          </a:p>
          <a:p>
            <a:endParaRPr lang="en-US" altLang="zh-TW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chemeClr val="tx2"/>
                </a:solidFill>
              </a:rPr>
              <a:t> ISO 9001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chemeClr val="tx2"/>
                </a:solidFill>
              </a:rPr>
              <a:t> ISO 14001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chemeClr val="tx2"/>
                </a:solidFill>
              </a:rPr>
              <a:t> OHSAS </a:t>
            </a:r>
            <a:r>
              <a:rPr lang="en-US" altLang="zh-TW" dirty="0" smtClean="0">
                <a:solidFill>
                  <a:schemeClr val="tx2"/>
                </a:solidFill>
              </a:rPr>
              <a:t>18001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QC080000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Green Partner</a:t>
            </a:r>
            <a:endParaRPr lang="en-US" altLang="zh-TW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chemeClr val="tx2"/>
                </a:solidFill>
              </a:rPr>
              <a:t> </a:t>
            </a:r>
            <a:r>
              <a:rPr lang="en-US" altLang="zh-TW" dirty="0" err="1">
                <a:solidFill>
                  <a:schemeClr val="tx2"/>
                </a:solidFill>
              </a:rPr>
              <a:t>RoHS</a:t>
            </a:r>
            <a:r>
              <a:rPr lang="en-US" altLang="zh-TW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chemeClr val="tx2"/>
                </a:solidFill>
              </a:rPr>
              <a:t> WEEE</a:t>
            </a:r>
          </a:p>
        </p:txBody>
      </p:sp>
      <p:pic>
        <p:nvPicPr>
          <p:cNvPr id="17" name="Picture 8" descr="C:\Users\KEVIN_~1\AppData\Local\Temp\SNAGHTML1862be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" y="5184746"/>
            <a:ext cx="1647640" cy="16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VIN_~1\AppData\Local\Temp\SNAGHTML1a827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31030"/>
            <a:ext cx="3206779" cy="77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KEVIN_~1\AppData\Local\Temp\SNAGHTML190c00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6" y="4230692"/>
            <a:ext cx="3024188" cy="7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KEVIN_~1\AppData\Local\Temp\SNAGHTML6149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" y="718758"/>
            <a:ext cx="8631669" cy="2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KEVIN_~1\AppData\Local\Temp\SNAGHTML1902d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9" y="4232163"/>
            <a:ext cx="2231786" cy="7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EVIN_~1\AppData\Local\Temp\SNAGHTML18f926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36857"/>
            <a:ext cx="3135341" cy="7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EVIN_~1\AppData\Local\Temp\SNAGHTML18f1d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36857"/>
            <a:ext cx="2218738" cy="7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EVIN_~1\AppData\Local\Temp\SNAGHTML38adf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6" y="1736981"/>
            <a:ext cx="3024187" cy="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Text Box 5"/>
          <p:cNvSpPr txBox="1">
            <a:spLocks noChangeArrowheads="1"/>
          </p:cNvSpPr>
          <p:nvPr/>
        </p:nvSpPr>
        <p:spPr bwMode="auto">
          <a:xfrm>
            <a:off x="6546125" y="1789516"/>
            <a:ext cx="1526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  <a:cs typeface="Arial" pitchFamily="34" charset="0"/>
              </a:rPr>
              <a:t>USB Flash Drives</a:t>
            </a:r>
          </a:p>
        </p:txBody>
      </p:sp>
      <p:sp>
        <p:nvSpPr>
          <p:cNvPr id="21545" name="Text Box 5"/>
          <p:cNvSpPr txBox="1">
            <a:spLocks noChangeArrowheads="1"/>
          </p:cNvSpPr>
          <p:nvPr/>
        </p:nvSpPr>
        <p:spPr bwMode="auto">
          <a:xfrm>
            <a:off x="953252" y="4308463"/>
            <a:ext cx="1370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Memory Cards</a:t>
            </a:r>
          </a:p>
        </p:txBody>
      </p:sp>
      <p:sp>
        <p:nvSpPr>
          <p:cNvPr id="21523" name="Text Box 5"/>
          <p:cNvSpPr txBox="1">
            <a:spLocks noChangeArrowheads="1"/>
          </p:cNvSpPr>
          <p:nvPr/>
        </p:nvSpPr>
        <p:spPr bwMode="auto">
          <a:xfrm>
            <a:off x="3506218" y="1772816"/>
            <a:ext cx="128009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  <a:cs typeface="Arial" pitchFamily="34" charset="0"/>
              </a:rPr>
              <a:t>External </a:t>
            </a:r>
          </a:p>
          <a:p>
            <a:r>
              <a:rPr lang="en-US" altLang="zh-TW" sz="1800" b="1" dirty="0">
                <a:solidFill>
                  <a:schemeClr val="bg1"/>
                </a:solidFill>
                <a:cs typeface="Arial" pitchFamily="34" charset="0"/>
              </a:rPr>
              <a:t>HDD</a:t>
            </a:r>
          </a:p>
        </p:txBody>
      </p:sp>
      <p:sp>
        <p:nvSpPr>
          <p:cNvPr id="21539" name="Text Box 5"/>
          <p:cNvSpPr txBox="1">
            <a:spLocks noChangeArrowheads="1"/>
          </p:cNvSpPr>
          <p:nvPr/>
        </p:nvSpPr>
        <p:spPr bwMode="auto">
          <a:xfrm>
            <a:off x="3510803" y="4293096"/>
            <a:ext cx="141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  <a:cs typeface="Arial" pitchFamily="34" charset="0"/>
              </a:rPr>
              <a:t>Solid State Drives</a:t>
            </a:r>
          </a:p>
        </p:txBody>
      </p:sp>
      <p:sp>
        <p:nvSpPr>
          <p:cNvPr id="21534" name="Text Box 5"/>
          <p:cNvSpPr txBox="1">
            <a:spLocks noChangeArrowheads="1"/>
          </p:cNvSpPr>
          <p:nvPr/>
        </p:nvSpPr>
        <p:spPr bwMode="auto">
          <a:xfrm>
            <a:off x="907427" y="1820295"/>
            <a:ext cx="1432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bg1"/>
                </a:solidFill>
                <a:cs typeface="Arial" pitchFamily="34" charset="0"/>
              </a:rPr>
              <a:t>Mobile Accessories</a:t>
            </a:r>
            <a:endParaRPr lang="en-US" altLang="zh-TW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1528" name="Picture 43" descr="64GB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6775835" y="2591746"/>
            <a:ext cx="748117" cy="169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712851" y="4293096"/>
            <a:ext cx="130128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  <a:cs typeface="Arial" pitchFamily="34" charset="0"/>
              </a:rPr>
              <a:t>DRAM Modules</a:t>
            </a:r>
          </a:p>
        </p:txBody>
      </p:sp>
      <p:sp>
        <p:nvSpPr>
          <p:cNvPr id="21507" name="Rectangle 1026"/>
          <p:cNvSpPr txBox="1">
            <a:spLocks noChangeArrowheads="1"/>
          </p:cNvSpPr>
          <p:nvPr/>
        </p:nvSpPr>
        <p:spPr bwMode="ltGray">
          <a:xfrm>
            <a:off x="323528" y="332456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ctr"/>
            <a:r>
              <a:rPr kumimoji="1" lang="en-US" altLang="zh-TW" sz="3000" b="1" kern="0" dirty="0">
                <a:solidFill>
                  <a:srgbClr val="00B0F0"/>
                </a:solidFill>
              </a:rPr>
              <a:t>Product </a:t>
            </a:r>
            <a:r>
              <a:rPr kumimoji="1" lang="en-US" altLang="zh-TW" sz="3000" b="1" kern="0" dirty="0" smtClean="0">
                <a:solidFill>
                  <a:srgbClr val="00B0F0"/>
                </a:solidFill>
              </a:rPr>
              <a:t>Lines</a:t>
            </a:r>
            <a:r>
              <a:rPr kumimoji="1" lang="en-US" altLang="zh-TW" sz="2200" b="1" kern="0" dirty="0" smtClean="0">
                <a:solidFill>
                  <a:srgbClr val="00B0F0"/>
                </a:solidFill>
              </a:rPr>
              <a:t>-Memory</a:t>
            </a:r>
            <a:endParaRPr kumimoji="1" lang="en-US" altLang="zh-TW" sz="2200" b="1" kern="0" dirty="0">
              <a:solidFill>
                <a:srgbClr val="00B0F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9" y="980728"/>
            <a:ext cx="856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dedicated to the design, manufacturing and sales of consumer and commercial product lines that make ADATA a complete storage solutions 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532440" y="6472238"/>
            <a:ext cx="465510" cy="331787"/>
          </a:xfrm>
          <a:noFill/>
        </p:spPr>
        <p:txBody>
          <a:bodyPr/>
          <a:lstStyle/>
          <a:p>
            <a:fld id="{FCFAEB5B-0C4B-4B44-A301-637C48CEB149}" type="slidenum">
              <a:rPr lang="zh-TW" altLang="en-US" smtClean="0"/>
              <a:pPr/>
              <a:t>9</a:t>
            </a:fld>
            <a:endParaRPr lang="en-US" altLang="zh-TW" dirty="0" smtClean="0"/>
          </a:p>
        </p:txBody>
      </p:sp>
      <p:pic>
        <p:nvPicPr>
          <p:cNvPr id="3080" name="Picture 8" descr="C:\Users\KEVIN_~1\AppData\Local\Temp\SNAGHTML1aa95e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92" y="2698437"/>
            <a:ext cx="866008" cy="12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EVIN_~1\AppData\Local\Temp\SNAGHTML1ab141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8542"/>
            <a:ext cx="829627" cy="13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Shuosiang_Gu\Desktop\Company profile\圖片放置區\S1000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229200"/>
            <a:ext cx="122317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ADATA\【 2013 】Company Profile 改版_家_1117\--- 產品圖_去背2\產品圖去背_SDX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9451" y="5286388"/>
            <a:ext cx="752538" cy="1145196"/>
          </a:xfrm>
          <a:prstGeom prst="rect">
            <a:avLst/>
          </a:prstGeom>
          <a:noFill/>
        </p:spPr>
      </p:pic>
      <p:pic>
        <p:nvPicPr>
          <p:cNvPr id="29" name="Picture 4" descr="D:\ADATA\【 2013 】Company Profile 改版_家_1117\--- 產品圖_去背2\產品圖去背_XPG_v2金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445224"/>
            <a:ext cx="1800200" cy="704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7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360</Words>
  <Application>Microsoft Office PowerPoint</Application>
  <PresentationFormat>如螢幕大小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ShuoSiang_Gu</dc:creator>
  <cp:lastModifiedBy>hero_cheng</cp:lastModifiedBy>
  <cp:revision>1429</cp:revision>
  <dcterms:created xsi:type="dcterms:W3CDTF">2013-11-26T06:51:54Z</dcterms:created>
  <dcterms:modified xsi:type="dcterms:W3CDTF">2014-05-26T10:53:51Z</dcterms:modified>
</cp:coreProperties>
</file>